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9" r:id="rId1"/>
  </p:sldMasterIdLst>
  <p:notesMasterIdLst>
    <p:notesMasterId r:id="rId17"/>
  </p:notesMasterIdLst>
  <p:handoutMasterIdLst>
    <p:handoutMasterId r:id="rId18"/>
  </p:handoutMasterIdLst>
  <p:sldIdLst>
    <p:sldId id="270" r:id="rId2"/>
    <p:sldId id="275" r:id="rId3"/>
    <p:sldId id="290" r:id="rId4"/>
    <p:sldId id="495" r:id="rId5"/>
    <p:sldId id="496" r:id="rId6"/>
    <p:sldId id="497" r:id="rId7"/>
    <p:sldId id="498" r:id="rId8"/>
    <p:sldId id="483" r:id="rId9"/>
    <p:sldId id="484" r:id="rId10"/>
    <p:sldId id="352" r:id="rId11"/>
    <p:sldId id="499" r:id="rId12"/>
    <p:sldId id="500" r:id="rId13"/>
    <p:sldId id="501" r:id="rId14"/>
    <p:sldId id="482" r:id="rId15"/>
    <p:sldId id="285" r:id="rId16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68C0"/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488" autoAdjust="0"/>
  </p:normalViewPr>
  <p:slideViewPr>
    <p:cSldViewPr snapToGrid="0" snapToObjects="1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24FD3F4-0FD3-4FDD-93B1-6E37022C4D3C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2020/6/26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855F6AB-8B2D-4C8E-B1E3-DA8942A7744B}" type="datetime1">
              <a:rPr lang="zh-CN" altLang="en-US" smtClean="0"/>
              <a:t>2020/6/26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C8A29C-844B-493A-966C-91983C18DEF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3D6AE6-F73B-41E4-A43A-9BEB7FCD4A9C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999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2463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4120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2681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6189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4148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654590-2B6F-4254-A4BF-2677452EE58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A0F8645-D784-45D3-8C15-6FB0D810AB49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09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0B0A61-79F1-4964-891C-942213FF324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0ED8DF9-4541-41CA-912C-03E157EA6FDB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432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1360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8928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6399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9195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5720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116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131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：形状 20">
            <a:extLst>
              <a:ext uri="{FF2B5EF4-FFF2-40B4-BE49-F238E27FC236}">
                <a16:creationId xmlns:a16="http://schemas.microsoft.com/office/drawing/2014/main" id="{63B165D0-0594-9843-A653-74260F146AE5}"/>
              </a:ext>
            </a:extLst>
          </p:cNvPr>
          <p:cNvSpPr/>
          <p:nvPr userDrawn="1"/>
        </p:nvSpPr>
        <p:spPr>
          <a:xfrm rot="10800000">
            <a:off x="4516427" y="1"/>
            <a:ext cx="7675573" cy="2322894"/>
          </a:xfrm>
          <a:custGeom>
            <a:avLst/>
            <a:gdLst>
              <a:gd name="connsiteX0" fmla="*/ 3447958 w 5216859"/>
              <a:gd name="connsiteY0" fmla="*/ 463 h 1478847"/>
              <a:gd name="connsiteX1" fmla="*/ 3570648 w 5216859"/>
              <a:gd name="connsiteY1" fmla="*/ 11997 h 1478847"/>
              <a:gd name="connsiteX2" fmla="*/ 4142148 w 5216859"/>
              <a:gd name="connsiteY2" fmla="*/ 850197 h 1478847"/>
              <a:gd name="connsiteX3" fmla="*/ 4942248 w 5216859"/>
              <a:gd name="connsiteY3" fmla="*/ 1174047 h 1478847"/>
              <a:gd name="connsiteX4" fmla="*/ 5164151 w 5216859"/>
              <a:gd name="connsiteY4" fmla="*/ 1405605 h 1478847"/>
              <a:gd name="connsiteX5" fmla="*/ 5216859 w 5216859"/>
              <a:gd name="connsiteY5" fmla="*/ 1478847 h 1478847"/>
              <a:gd name="connsiteX6" fmla="*/ 0 w 5216859"/>
              <a:gd name="connsiteY6" fmla="*/ 1478847 h 1478847"/>
              <a:gd name="connsiteX7" fmla="*/ 28985 w 5216859"/>
              <a:gd name="connsiteY7" fmla="*/ 1403243 h 1478847"/>
              <a:gd name="connsiteX8" fmla="*/ 560748 w 5216859"/>
              <a:gd name="connsiteY8" fmla="*/ 640647 h 1478847"/>
              <a:gd name="connsiteX9" fmla="*/ 2294298 w 5216859"/>
              <a:gd name="connsiteY9" fmla="*/ 373947 h 1478847"/>
              <a:gd name="connsiteX10" fmla="*/ 3447958 w 5216859"/>
              <a:gd name="connsiteY10" fmla="*/ 463 h 1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16859" h="1478847">
                <a:moveTo>
                  <a:pt x="3447958" y="463"/>
                </a:moveTo>
                <a:cubicBezTo>
                  <a:pt x="3491174" y="-1348"/>
                  <a:pt x="3532151" y="2075"/>
                  <a:pt x="3570648" y="11997"/>
                </a:cubicBezTo>
                <a:cubicBezTo>
                  <a:pt x="3878623" y="91372"/>
                  <a:pt x="3913548" y="656522"/>
                  <a:pt x="4142148" y="850197"/>
                </a:cubicBezTo>
                <a:cubicBezTo>
                  <a:pt x="4370748" y="1043872"/>
                  <a:pt x="4739048" y="1031172"/>
                  <a:pt x="4942248" y="1174047"/>
                </a:cubicBezTo>
                <a:cubicBezTo>
                  <a:pt x="5018448" y="1227625"/>
                  <a:pt x="5096434" y="1316029"/>
                  <a:pt x="5164151" y="1405605"/>
                </a:cubicBezTo>
                <a:lnTo>
                  <a:pt x="5216859" y="1478847"/>
                </a:lnTo>
                <a:lnTo>
                  <a:pt x="0" y="1478847"/>
                </a:lnTo>
                <a:lnTo>
                  <a:pt x="28985" y="1403243"/>
                </a:lnTo>
                <a:cubicBezTo>
                  <a:pt x="121408" y="1159760"/>
                  <a:pt x="267854" y="793047"/>
                  <a:pt x="560748" y="640647"/>
                </a:cubicBezTo>
                <a:cubicBezTo>
                  <a:pt x="951273" y="437447"/>
                  <a:pt x="1792648" y="478722"/>
                  <a:pt x="2294298" y="373947"/>
                </a:cubicBezTo>
                <a:cubicBezTo>
                  <a:pt x="2733242" y="282269"/>
                  <a:pt x="3145446" y="13138"/>
                  <a:pt x="3447958" y="4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任意多边形：形状 19">
            <a:extLst>
              <a:ext uri="{FF2B5EF4-FFF2-40B4-BE49-F238E27FC236}">
                <a16:creationId xmlns:a16="http://schemas.microsoft.com/office/drawing/2014/main" id="{31F8B615-0030-2047-8652-146BCEF22564}"/>
              </a:ext>
            </a:extLst>
          </p:cNvPr>
          <p:cNvSpPr/>
          <p:nvPr userDrawn="1"/>
        </p:nvSpPr>
        <p:spPr>
          <a:xfrm>
            <a:off x="0" y="3232602"/>
            <a:ext cx="7674963" cy="3625398"/>
          </a:xfrm>
          <a:custGeom>
            <a:avLst/>
            <a:gdLst>
              <a:gd name="connsiteX0" fmla="*/ 333366 w 2058995"/>
              <a:gd name="connsiteY0" fmla="*/ 940 h 972601"/>
              <a:gd name="connsiteX1" fmla="*/ 400050 w 2058995"/>
              <a:gd name="connsiteY1" fmla="*/ 1051 h 972601"/>
              <a:gd name="connsiteX2" fmla="*/ 952500 w 2058995"/>
              <a:gd name="connsiteY2" fmla="*/ 534451 h 972601"/>
              <a:gd name="connsiteX3" fmla="*/ 1924050 w 2058995"/>
              <a:gd name="connsiteY3" fmla="*/ 686851 h 972601"/>
              <a:gd name="connsiteX4" fmla="*/ 2054591 w 2058995"/>
              <a:gd name="connsiteY4" fmla="*/ 942966 h 972601"/>
              <a:gd name="connsiteX5" fmla="*/ 2058995 w 2058995"/>
              <a:gd name="connsiteY5" fmla="*/ 972601 h 972601"/>
              <a:gd name="connsiteX6" fmla="*/ 0 w 2058995"/>
              <a:gd name="connsiteY6" fmla="*/ 972601 h 972601"/>
              <a:gd name="connsiteX7" fmla="*/ 0 w 2058995"/>
              <a:gd name="connsiteY7" fmla="*/ 61952 h 972601"/>
              <a:gd name="connsiteX8" fmla="*/ 75605 w 2058995"/>
              <a:gd name="connsiteY8" fmla="*/ 42128 h 972601"/>
              <a:gd name="connsiteX9" fmla="*/ 333366 w 2058995"/>
              <a:gd name="connsiteY9" fmla="*/ 940 h 972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8995" h="972601">
                <a:moveTo>
                  <a:pt x="333366" y="940"/>
                </a:moveTo>
                <a:cubicBezTo>
                  <a:pt x="357485" y="-326"/>
                  <a:pt x="379809" y="-338"/>
                  <a:pt x="400050" y="1051"/>
                </a:cubicBezTo>
                <a:cubicBezTo>
                  <a:pt x="723900" y="23276"/>
                  <a:pt x="698500" y="420151"/>
                  <a:pt x="952500" y="534451"/>
                </a:cubicBezTo>
                <a:cubicBezTo>
                  <a:pt x="1206500" y="648751"/>
                  <a:pt x="1736725" y="556676"/>
                  <a:pt x="1924050" y="686851"/>
                </a:cubicBezTo>
                <a:cubicBezTo>
                  <a:pt x="1994297" y="735667"/>
                  <a:pt x="2033290" y="836275"/>
                  <a:pt x="2054591" y="942966"/>
                </a:cubicBezTo>
                <a:lnTo>
                  <a:pt x="2058995" y="972601"/>
                </a:lnTo>
                <a:lnTo>
                  <a:pt x="0" y="972601"/>
                </a:lnTo>
                <a:lnTo>
                  <a:pt x="0" y="61952"/>
                </a:lnTo>
                <a:lnTo>
                  <a:pt x="75605" y="42128"/>
                </a:lnTo>
                <a:cubicBezTo>
                  <a:pt x="172492" y="19804"/>
                  <a:pt x="261007" y="4735"/>
                  <a:pt x="333366" y="94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图片占位符 7">
            <a:extLst>
              <a:ext uri="{FF2B5EF4-FFF2-40B4-BE49-F238E27FC236}">
                <a16:creationId xmlns:a16="http://schemas.microsoft.com/office/drawing/2014/main" id="{05C21D6A-A628-2443-8075-ACD2B911C6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4338" y="481013"/>
            <a:ext cx="11368087" cy="5875337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042BB51D-E7C1-3746-85E9-889CCB24F7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01383" y="2552298"/>
            <a:ext cx="8789234" cy="1220477"/>
          </a:xfrm>
        </p:spPr>
        <p:txBody>
          <a:bodyPr rtlCol="0" anchor="b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noProof="0"/>
              <a:t>标题</a:t>
            </a:r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7E016467-0564-6D4C-BF17-F4FA3991C1F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01383" y="3919840"/>
            <a:ext cx="8789234" cy="846381"/>
          </a:xfrm>
        </p:spPr>
        <p:txBody>
          <a:bodyPr rtlCol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noProof="0"/>
              <a:t>副标题</a:t>
            </a:r>
          </a:p>
        </p:txBody>
      </p:sp>
    </p:spTree>
    <p:extLst>
      <p:ext uri="{BB962C8B-B14F-4D97-AF65-F5344CB8AC3E}">
        <p14:creationId xmlns:p14="http://schemas.microsoft.com/office/powerpoint/2010/main" val="18768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3" name="直接连接符​​(S) 2">
            <a:extLst>
              <a:ext uri="{FF2B5EF4-FFF2-40B4-BE49-F238E27FC236}">
                <a16:creationId xmlns:a16="http://schemas.microsoft.com/office/drawing/2014/main" id="{85852ED6-B7AC-5148-BC43-09B76E856F9F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776AF7-97C9-4365-B2B5-E20C6BB04B4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265238"/>
            <a:ext cx="10524344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1645148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33168214-BA64-4247-995E-0238E9E404F7}"/>
              </a:ext>
            </a:extLst>
          </p:cNvPr>
          <p:cNvSpPr/>
          <p:nvPr userDrawn="1"/>
        </p:nvSpPr>
        <p:spPr>
          <a:xfrm>
            <a:off x="413824" y="483781"/>
            <a:ext cx="5682176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8745AAA3-09E3-4504-B3FD-611C81F416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55634" y="37553"/>
            <a:ext cx="5536366" cy="6820447"/>
          </a:xfrm>
          <a:custGeom>
            <a:avLst/>
            <a:gdLst>
              <a:gd name="connsiteX0" fmla="*/ 4141175 w 5285281"/>
              <a:gd name="connsiteY0" fmla="*/ 950 h 6525434"/>
              <a:gd name="connsiteX1" fmla="*/ 5222879 w 5285281"/>
              <a:gd name="connsiteY1" fmla="*/ 82101 h 6525434"/>
              <a:gd name="connsiteX2" fmla="*/ 5285281 w 5285281"/>
              <a:gd name="connsiteY2" fmla="*/ 86253 h 6525434"/>
              <a:gd name="connsiteX3" fmla="*/ 5285281 w 5285281"/>
              <a:gd name="connsiteY3" fmla="*/ 6525434 h 6525434"/>
              <a:gd name="connsiteX4" fmla="*/ 338864 w 5285281"/>
              <a:gd name="connsiteY4" fmla="*/ 6525434 h 6525434"/>
              <a:gd name="connsiteX5" fmla="*/ 355504 w 5285281"/>
              <a:gd name="connsiteY5" fmla="*/ 6284640 h 6525434"/>
              <a:gd name="connsiteX6" fmla="*/ 122536 w 5285281"/>
              <a:gd name="connsiteY6" fmla="*/ 5603772 h 6525434"/>
              <a:gd name="connsiteX7" fmla="*/ 197419 w 5285281"/>
              <a:gd name="connsiteY7" fmla="*/ 4013697 h 6525434"/>
              <a:gd name="connsiteX8" fmla="*/ 1395542 w 5285281"/>
              <a:gd name="connsiteY8" fmla="*/ 2963334 h 6525434"/>
              <a:gd name="connsiteX9" fmla="*/ 2431419 w 5285281"/>
              <a:gd name="connsiteY9" fmla="*/ 2618748 h 6525434"/>
              <a:gd name="connsiteX10" fmla="*/ 2868234 w 5285281"/>
              <a:gd name="connsiteY10" fmla="*/ 1805029 h 6525434"/>
              <a:gd name="connsiteX11" fmla="*/ 2780871 w 5285281"/>
              <a:gd name="connsiteY11" fmla="*/ 941489 h 6525434"/>
              <a:gd name="connsiteX12" fmla="*/ 3783467 w 5285281"/>
              <a:gd name="connsiteY12" fmla="*/ 36433 h 6525434"/>
              <a:gd name="connsiteX13" fmla="*/ 4141175 w 5285281"/>
              <a:gd name="connsiteY13" fmla="*/ 950 h 652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85281" h="6525434">
                <a:moveTo>
                  <a:pt x="4141175" y="950"/>
                </a:moveTo>
                <a:cubicBezTo>
                  <a:pt x="4500573" y="-8197"/>
                  <a:pt x="4864065" y="50964"/>
                  <a:pt x="5222879" y="82101"/>
                </a:cubicBezTo>
                <a:cubicBezTo>
                  <a:pt x="5243679" y="82101"/>
                  <a:pt x="5264481" y="82101"/>
                  <a:pt x="5285281" y="86253"/>
                </a:cubicBezTo>
                <a:lnTo>
                  <a:pt x="5285281" y="6525434"/>
                </a:lnTo>
                <a:cubicBezTo>
                  <a:pt x="5285281" y="6525434"/>
                  <a:pt x="5285281" y="6525434"/>
                  <a:pt x="338864" y="6525434"/>
                </a:cubicBezTo>
                <a:cubicBezTo>
                  <a:pt x="355504" y="6446553"/>
                  <a:pt x="363825" y="6363521"/>
                  <a:pt x="355504" y="6284640"/>
                </a:cubicBezTo>
                <a:cubicBezTo>
                  <a:pt x="330543" y="6043845"/>
                  <a:pt x="205739" y="5827960"/>
                  <a:pt x="122536" y="5603772"/>
                </a:cubicBezTo>
                <a:cubicBezTo>
                  <a:pt x="-64671" y="5093121"/>
                  <a:pt x="-35550" y="4503589"/>
                  <a:pt x="197419" y="4013697"/>
                </a:cubicBezTo>
                <a:cubicBezTo>
                  <a:pt x="434547" y="3523804"/>
                  <a:pt x="875523" y="3137703"/>
                  <a:pt x="1395542" y="2963334"/>
                </a:cubicBezTo>
                <a:cubicBezTo>
                  <a:pt x="1740834" y="2851240"/>
                  <a:pt x="2127728" y="2822178"/>
                  <a:pt x="2431419" y="2618748"/>
                </a:cubicBezTo>
                <a:cubicBezTo>
                  <a:pt x="2693508" y="2436077"/>
                  <a:pt x="2864074" y="2124704"/>
                  <a:pt x="2868234" y="1805029"/>
                </a:cubicBezTo>
                <a:cubicBezTo>
                  <a:pt x="2872395" y="1514414"/>
                  <a:pt x="2747590" y="1232103"/>
                  <a:pt x="2780871" y="941489"/>
                </a:cubicBezTo>
                <a:cubicBezTo>
                  <a:pt x="2834953" y="464051"/>
                  <a:pt x="3309210" y="127769"/>
                  <a:pt x="3783467" y="36433"/>
                </a:cubicBezTo>
                <a:cubicBezTo>
                  <a:pt x="3902031" y="14637"/>
                  <a:pt x="4021376" y="3999"/>
                  <a:pt x="4141175" y="95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53703B7C-2DC4-C14C-A9CA-F1D21E7FC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4791637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AD28B953-BDF8-6C47-ADCD-D3EAF78963C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64837"/>
            <a:ext cx="479163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B0C521-A2C1-48E6-B26C-DFF1B4FD422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485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：形状 8">
            <a:extLst>
              <a:ext uri="{FF2B5EF4-FFF2-40B4-BE49-F238E27FC236}">
                <a16:creationId xmlns:a16="http://schemas.microsoft.com/office/drawing/2014/main" id="{94B2908E-04B3-4B40-8DDD-1667E3F93DAE}"/>
              </a:ext>
            </a:extLst>
          </p:cNvPr>
          <p:cNvSpPr/>
          <p:nvPr userDrawn="1"/>
        </p:nvSpPr>
        <p:spPr>
          <a:xfrm rot="10800000">
            <a:off x="0" y="4362449"/>
            <a:ext cx="12192000" cy="2495550"/>
          </a:xfrm>
          <a:custGeom>
            <a:avLst/>
            <a:gdLst>
              <a:gd name="connsiteX0" fmla="*/ 0 w 12192000"/>
              <a:gd name="connsiteY0" fmla="*/ 0 h 2539624"/>
              <a:gd name="connsiteX1" fmla="*/ 12192000 w 12192000"/>
              <a:gd name="connsiteY1" fmla="*/ 0 h 2539624"/>
              <a:gd name="connsiteX2" fmla="*/ 12192000 w 12192000"/>
              <a:gd name="connsiteY2" fmla="*/ 1784674 h 2539624"/>
              <a:gd name="connsiteX3" fmla="*/ 12052232 w 12192000"/>
              <a:gd name="connsiteY3" fmla="*/ 1825247 h 2539624"/>
              <a:gd name="connsiteX4" fmla="*/ 10344150 w 12192000"/>
              <a:gd name="connsiteY4" fmla="*/ 2133600 h 2539624"/>
              <a:gd name="connsiteX5" fmla="*/ 7181850 w 12192000"/>
              <a:gd name="connsiteY5" fmla="*/ 1809750 h 2539624"/>
              <a:gd name="connsiteX6" fmla="*/ 2724150 w 12192000"/>
              <a:gd name="connsiteY6" fmla="*/ 2533650 h 2539624"/>
              <a:gd name="connsiteX7" fmla="*/ 64443 w 12192000"/>
              <a:gd name="connsiteY7" fmla="*/ 1610320 h 2539624"/>
              <a:gd name="connsiteX8" fmla="*/ 0 w 12192000"/>
              <a:gd name="connsiteY8" fmla="*/ 1575868 h 2539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539624">
                <a:moveTo>
                  <a:pt x="0" y="0"/>
                </a:moveTo>
                <a:lnTo>
                  <a:pt x="12192000" y="0"/>
                </a:lnTo>
                <a:lnTo>
                  <a:pt x="12192000" y="1784674"/>
                </a:lnTo>
                <a:lnTo>
                  <a:pt x="12052232" y="1825247"/>
                </a:lnTo>
                <a:cubicBezTo>
                  <a:pt x="11558836" y="1963688"/>
                  <a:pt x="10923588" y="2113756"/>
                  <a:pt x="10344150" y="2133600"/>
                </a:cubicBezTo>
                <a:cubicBezTo>
                  <a:pt x="9417050" y="2165350"/>
                  <a:pt x="8451850" y="1743075"/>
                  <a:pt x="7181850" y="1809750"/>
                </a:cubicBezTo>
                <a:cubicBezTo>
                  <a:pt x="5911850" y="1876425"/>
                  <a:pt x="3997325" y="2613025"/>
                  <a:pt x="2724150" y="2533650"/>
                </a:cubicBezTo>
                <a:cubicBezTo>
                  <a:pt x="1769269" y="2474119"/>
                  <a:pt x="728663" y="1962746"/>
                  <a:pt x="64443" y="1610320"/>
                </a:cubicBezTo>
                <a:lnTo>
                  <a:pt x="0" y="157586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838822" y="1721223"/>
            <a:ext cx="4857421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文本占位符 2">
            <a:extLst>
              <a:ext uri="{FF2B5EF4-FFF2-40B4-BE49-F238E27FC236}">
                <a16:creationId xmlns:a16="http://schemas.microsoft.com/office/drawing/2014/main" id="{525A7DB0-14F0-B341-AEBA-0DC92D001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3197" y="2038570"/>
            <a:ext cx="408614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3" name="长方形 22">
            <a:extLst>
              <a:ext uri="{FF2B5EF4-FFF2-40B4-BE49-F238E27FC236}">
                <a16:creationId xmlns:a16="http://schemas.microsoft.com/office/drawing/2014/main" id="{79D42B85-1179-7D46-AE33-2B64EEFC44B2}"/>
              </a:ext>
            </a:extLst>
          </p:cNvPr>
          <p:cNvSpPr/>
          <p:nvPr userDrawn="1"/>
        </p:nvSpPr>
        <p:spPr>
          <a:xfrm>
            <a:off x="6495759" y="1721223"/>
            <a:ext cx="4858040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2197AEE6-BBEC-494F-985F-3855AE4B14B5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854754" y="2038570"/>
            <a:ext cx="408666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C2E270DF-A15A-D547-8882-6E5797B22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8" name="直接连接符​​(S) 27">
            <a:extLst>
              <a:ext uri="{FF2B5EF4-FFF2-40B4-BE49-F238E27FC236}">
                <a16:creationId xmlns:a16="http://schemas.microsoft.com/office/drawing/2014/main" id="{79B3613A-9294-EA43-9505-F156E86E6E10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2E4B45-6E8A-44C6-9117-DF2BA981288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63195" y="2885581"/>
            <a:ext cx="408614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2B29B9FA-7273-4615-BD56-12D6427D02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61067" y="2885581"/>
            <a:ext cx="408666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093508-506F-4731-B6DA-F6E8F8B0955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FECCED4-C13D-4D1F-B8FC-A7B400CA580B}" type="datetime1">
              <a:rPr lang="zh-CN" altLang="en-US" smtClean="0"/>
              <a:t>2020/6/26</a:t>
            </a:fld>
            <a:endParaRPr 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0CFF9F-3D1C-430B-BECE-49D87C7AE9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D95F5F-990E-4917-82C6-FBFD4547AF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0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：形状 6">
            <a:extLst>
              <a:ext uri="{FF2B5EF4-FFF2-40B4-BE49-F238E27FC236}">
                <a16:creationId xmlns:a16="http://schemas.microsoft.com/office/drawing/2014/main" id="{E0728D6F-9DC1-CD49-A2D6-834724E8AF3F}"/>
              </a:ext>
            </a:extLst>
          </p:cNvPr>
          <p:cNvSpPr/>
          <p:nvPr userDrawn="1"/>
        </p:nvSpPr>
        <p:spPr>
          <a:xfrm>
            <a:off x="0" y="0"/>
            <a:ext cx="12181097" cy="4981942"/>
          </a:xfrm>
          <a:custGeom>
            <a:avLst/>
            <a:gdLst>
              <a:gd name="connsiteX0" fmla="*/ 0 w 2412595"/>
              <a:gd name="connsiteY0" fmla="*/ 0 h 1044036"/>
              <a:gd name="connsiteX1" fmla="*/ 2412595 w 2412595"/>
              <a:gd name="connsiteY1" fmla="*/ 0 h 1044036"/>
              <a:gd name="connsiteX2" fmla="*/ 2328863 w 2412595"/>
              <a:gd name="connsiteY2" fmla="*/ 69540 h 1044036"/>
              <a:gd name="connsiteX3" fmla="*/ 2000250 w 2412595"/>
              <a:gd name="connsiteY3" fmla="*/ 285750 h 1044036"/>
              <a:gd name="connsiteX4" fmla="*/ 1162050 w 2412595"/>
              <a:gd name="connsiteY4" fmla="*/ 400050 h 1044036"/>
              <a:gd name="connsiteX5" fmla="*/ 552450 w 2412595"/>
              <a:gd name="connsiteY5" fmla="*/ 952500 h 1044036"/>
              <a:gd name="connsiteX6" fmla="*/ 107640 w 2412595"/>
              <a:gd name="connsiteY6" fmla="*/ 1035825 h 1044036"/>
              <a:gd name="connsiteX7" fmla="*/ 0 w 2412595"/>
              <a:gd name="connsiteY7" fmla="*/ 1044036 h 1044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12595" h="1044036">
                <a:moveTo>
                  <a:pt x="0" y="0"/>
                </a:moveTo>
                <a:lnTo>
                  <a:pt x="2412595" y="0"/>
                </a:lnTo>
                <a:lnTo>
                  <a:pt x="2328863" y="69540"/>
                </a:lnTo>
                <a:cubicBezTo>
                  <a:pt x="2215753" y="160139"/>
                  <a:pt x="2095500" y="245269"/>
                  <a:pt x="2000250" y="285750"/>
                </a:cubicBezTo>
                <a:cubicBezTo>
                  <a:pt x="1746250" y="393700"/>
                  <a:pt x="1403350" y="288925"/>
                  <a:pt x="1162050" y="400050"/>
                </a:cubicBezTo>
                <a:cubicBezTo>
                  <a:pt x="920750" y="511175"/>
                  <a:pt x="844550" y="841375"/>
                  <a:pt x="552450" y="952500"/>
                </a:cubicBezTo>
                <a:cubicBezTo>
                  <a:pt x="442913" y="994172"/>
                  <a:pt x="278904" y="1019770"/>
                  <a:pt x="107640" y="1035825"/>
                </a:cubicBezTo>
                <a:lnTo>
                  <a:pt x="0" y="104403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1" name="图片占位符 30">
            <a:extLst>
              <a:ext uri="{FF2B5EF4-FFF2-40B4-BE49-F238E27FC236}">
                <a16:creationId xmlns:a16="http://schemas.microsoft.com/office/drawing/2014/main" id="{2120EC90-BDC2-0E4B-9A3F-97CA90AA39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298096" cy="6858000"/>
          </a:xfrm>
          <a:custGeom>
            <a:avLst/>
            <a:gdLst>
              <a:gd name="connsiteX0" fmla="*/ 0 w 9298096"/>
              <a:gd name="connsiteY0" fmla="*/ 0 h 6858000"/>
              <a:gd name="connsiteX1" fmla="*/ 8705997 w 9298096"/>
              <a:gd name="connsiteY1" fmla="*/ 0 h 6858000"/>
              <a:gd name="connsiteX2" fmla="*/ 8676710 w 9298096"/>
              <a:gd name="connsiteY2" fmla="*/ 366601 h 6858000"/>
              <a:gd name="connsiteX3" fmla="*/ 9086747 w 9298096"/>
              <a:gd name="connsiteY3" fmla="*/ 1403199 h 6858000"/>
              <a:gd name="connsiteX4" fmla="*/ 9297958 w 9298096"/>
              <a:gd name="connsiteY4" fmla="*/ 2314162 h 6858000"/>
              <a:gd name="connsiteX5" fmla="*/ 9298096 w 9298096"/>
              <a:gd name="connsiteY5" fmla="*/ 2513013 h 6858000"/>
              <a:gd name="connsiteX6" fmla="*/ 6405563 w 9298096"/>
              <a:gd name="connsiteY6" fmla="*/ 2513013 h 6858000"/>
              <a:gd name="connsiteX7" fmla="*/ 6405563 w 9298096"/>
              <a:gd name="connsiteY7" fmla="*/ 5528005 h 6858000"/>
              <a:gd name="connsiteX8" fmla="*/ 6380081 w 9298096"/>
              <a:gd name="connsiteY8" fmla="*/ 5533593 h 6858000"/>
              <a:gd name="connsiteX9" fmla="*/ 5022973 w 9298096"/>
              <a:gd name="connsiteY9" fmla="*/ 5947798 h 6858000"/>
              <a:gd name="connsiteX10" fmla="*/ 4312498 w 9298096"/>
              <a:gd name="connsiteY10" fmla="*/ 6826871 h 6858000"/>
              <a:gd name="connsiteX11" fmla="*/ 4305141 w 9298096"/>
              <a:gd name="connsiteY11" fmla="*/ 6858000 h 6858000"/>
              <a:gd name="connsiteX12" fmla="*/ 0 w 9298096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298096" h="6858000">
                <a:moveTo>
                  <a:pt x="0" y="0"/>
                </a:moveTo>
                <a:cubicBezTo>
                  <a:pt x="0" y="0"/>
                  <a:pt x="0" y="0"/>
                  <a:pt x="8705997" y="0"/>
                </a:cubicBezTo>
                <a:cubicBezTo>
                  <a:pt x="8676710" y="120093"/>
                  <a:pt x="8662063" y="246508"/>
                  <a:pt x="8676710" y="366601"/>
                </a:cubicBezTo>
                <a:cubicBezTo>
                  <a:pt x="8720642" y="733203"/>
                  <a:pt x="8940304" y="1061881"/>
                  <a:pt x="9086747" y="1403199"/>
                </a:cubicBezTo>
                <a:cubicBezTo>
                  <a:pt x="9210308" y="1694743"/>
                  <a:pt x="9280326" y="2003174"/>
                  <a:pt x="9297958" y="2314162"/>
                </a:cubicBezTo>
                <a:lnTo>
                  <a:pt x="9298096" y="2513013"/>
                </a:lnTo>
                <a:lnTo>
                  <a:pt x="6405563" y="2513013"/>
                </a:lnTo>
                <a:lnTo>
                  <a:pt x="6405563" y="5528005"/>
                </a:lnTo>
                <a:lnTo>
                  <a:pt x="6380081" y="5533593"/>
                </a:lnTo>
                <a:cubicBezTo>
                  <a:pt x="5907118" y="5632552"/>
                  <a:pt x="5423859" y="5715512"/>
                  <a:pt x="5022973" y="5947798"/>
                </a:cubicBezTo>
                <a:cubicBezTo>
                  <a:pt x="4677003" y="6156381"/>
                  <a:pt x="4421644" y="6475183"/>
                  <a:pt x="4312498" y="6826871"/>
                </a:cubicBezTo>
                <a:lnTo>
                  <a:pt x="430514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21" name="长方形 20">
            <a:extLst>
              <a:ext uri="{FF2B5EF4-FFF2-40B4-BE49-F238E27FC236}">
                <a16:creationId xmlns:a16="http://schemas.microsoft.com/office/drawing/2014/main" id="{F8985295-F0BC-9B4D-981C-D474C9EDECD0}"/>
              </a:ext>
            </a:extLst>
          </p:cNvPr>
          <p:cNvSpPr/>
          <p:nvPr userDrawn="1"/>
        </p:nvSpPr>
        <p:spPr>
          <a:xfrm>
            <a:off x="6405102" y="2512661"/>
            <a:ext cx="5284607" cy="43453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5CB02C94-6046-2E46-BE22-98A994B16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867" y="2763704"/>
            <a:ext cx="45590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E80620B5-CD54-A44A-A690-BB5E58FBDA77}"/>
              </a:ext>
            </a:extLst>
          </p:cNvPr>
          <p:cNvCxnSpPr>
            <a:cxnSpLocks/>
          </p:cNvCxnSpPr>
          <p:nvPr userDrawn="1"/>
        </p:nvCxnSpPr>
        <p:spPr>
          <a:xfrm>
            <a:off x="6767867" y="3347504"/>
            <a:ext cx="44436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33D35FF-5668-47B8-A93C-30923509CC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67513" y="3348038"/>
            <a:ext cx="4559074" cy="3008312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1714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D12C34A-CFB5-4FEF-8890-35108A34EACA}" type="datetime1">
              <a:rPr lang="zh-CN" altLang="en-US" smtClean="0"/>
              <a:t>2020/6/26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9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9B7248-6025-0744-9C6E-BC6F9FDB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4367D3-6495-C045-872D-F4C6CB65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CC2195-E771-AB42-B5A7-7832D8F41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83A700D-9F27-410D-B1B8-E3C667347E2A}" type="datetime1">
              <a:rPr lang="zh-CN" altLang="en-US" smtClean="0"/>
              <a:t>2020/6/26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7F28BA-DFC0-3946-9FE9-DE388CB02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DF77CB-EF35-DF4C-95FE-31419B6CA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6940" y="6492875"/>
            <a:ext cx="41685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2" r:id="rId3"/>
    <p:sldLayoutId id="2147483687" r:id="rId4"/>
    <p:sldLayoutId id="2147483693" r:id="rId5"/>
    <p:sldLayoutId id="2147483676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占位符 12" descr="花的特写">
            <a:extLst>
              <a:ext uri="{FF2B5EF4-FFF2-40B4-BE49-F238E27FC236}">
                <a16:creationId xmlns:a16="http://schemas.microsoft.com/office/drawing/2014/main" id="{5A8C014E-25AF-4B1A-85C4-1B34CBEC7E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79446" y="491331"/>
            <a:ext cx="11368087" cy="5875337"/>
          </a:xfr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338" y="2552298"/>
            <a:ext cx="11066662" cy="1220477"/>
          </a:xfrm>
        </p:spPr>
        <p:txBody>
          <a:bodyPr rtlCol="0">
            <a:normAutofit/>
          </a:bodyPr>
          <a:lstStyle/>
          <a:p>
            <a:r>
              <a:rPr lang="en-US" altLang="zh-CN" dirty="0"/>
              <a:t>26 | </a:t>
            </a:r>
            <a:r>
              <a:rPr lang="zh-CN" altLang="en-US" dirty="0"/>
              <a:t>内核态内存映射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9107CE13-DFD5-424B-B4BF-ADF75F3976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r>
              <a:rPr lang="zh-CN" altLang="en-US" dirty="0"/>
              <a:t>如何找到正确的会议室？</a:t>
            </a:r>
          </a:p>
        </p:txBody>
      </p:sp>
    </p:spTree>
    <p:extLst>
      <p:ext uri="{BB962C8B-B14F-4D97-AF65-F5344CB8AC3E}">
        <p14:creationId xmlns:p14="http://schemas.microsoft.com/office/powerpoint/2010/main" val="2221651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至此，内核态的内存映射也讲完了。</a:t>
            </a:r>
            <a:endParaRPr lang="en-US" altLang="zh-CN" dirty="0"/>
          </a:p>
          <a:p>
            <a:r>
              <a:rPr lang="zh-CN" altLang="en-US" dirty="0"/>
              <a:t>这下，我们可以将整个内存管理的体系串起来了。</a:t>
            </a:r>
            <a:endParaRPr lang="en-US" altLang="zh-CN" dirty="0"/>
          </a:p>
          <a:p>
            <a:r>
              <a:rPr lang="zh-CN" altLang="en-US" dirty="0"/>
              <a:t>物理内存根据 </a:t>
            </a:r>
            <a:r>
              <a:rPr lang="en-US" altLang="zh-CN" dirty="0"/>
              <a:t>NUMA </a:t>
            </a:r>
            <a:r>
              <a:rPr lang="zh-CN" altLang="en-US" dirty="0"/>
              <a:t>架构分节点。每个节点里面再分区域。每个区域里面再分页。</a:t>
            </a:r>
            <a:endParaRPr lang="en-US" altLang="zh-CN" dirty="0"/>
          </a:p>
          <a:p>
            <a:r>
              <a:rPr lang="zh-CN" altLang="en-US" dirty="0"/>
              <a:t>物理页面通过伙伴系统进行分配。分配的物理页面要变成虚拟地址让上层可以访问，</a:t>
            </a:r>
            <a:r>
              <a:rPr lang="en-US" altLang="zh-CN" dirty="0" err="1"/>
              <a:t>kswapd</a:t>
            </a:r>
            <a:r>
              <a:rPr lang="en-US" altLang="zh-CN" dirty="0"/>
              <a:t> </a:t>
            </a:r>
            <a:r>
              <a:rPr lang="zh-CN" altLang="en-US" dirty="0"/>
              <a:t>可以根据物理页面的使用情况对页面进行换入换出。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471432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对于内存的分配需求，可能来自内核态，也可能来自用户态。</a:t>
            </a:r>
            <a:endParaRPr lang="en-US" altLang="zh-CN" dirty="0"/>
          </a:p>
          <a:p>
            <a:r>
              <a:rPr lang="zh-CN" altLang="en-US" dirty="0"/>
              <a:t>对于内核态，</a:t>
            </a:r>
            <a:r>
              <a:rPr lang="en-US" altLang="zh-CN" dirty="0" err="1"/>
              <a:t>kmalloc</a:t>
            </a:r>
            <a:r>
              <a:rPr lang="en-US" altLang="zh-CN" dirty="0"/>
              <a:t> </a:t>
            </a:r>
            <a:r>
              <a:rPr lang="zh-CN" altLang="en-US" dirty="0"/>
              <a:t>在分配大内存的时候，以及 </a:t>
            </a:r>
            <a:r>
              <a:rPr lang="en-US" altLang="zh-CN" dirty="0" err="1"/>
              <a:t>vmalloc</a:t>
            </a:r>
            <a:r>
              <a:rPr lang="en-US" altLang="zh-CN" dirty="0"/>
              <a:t> </a:t>
            </a:r>
            <a:r>
              <a:rPr lang="zh-CN" altLang="en-US" dirty="0"/>
              <a:t>分配不连续物理页的时候，直接使用伙伴系统，分配后转换为虚拟地址，访问的时候需要通过内核页表进行映射。</a:t>
            </a:r>
            <a:endParaRPr lang="en-US" altLang="zh-CN" dirty="0"/>
          </a:p>
          <a:p>
            <a:r>
              <a:rPr lang="zh-CN" altLang="en-US" dirty="0"/>
              <a:t>对于 </a:t>
            </a:r>
            <a:r>
              <a:rPr lang="en-US" altLang="zh-CN" dirty="0" err="1"/>
              <a:t>kmem_cache</a:t>
            </a:r>
            <a:r>
              <a:rPr lang="en-US" altLang="zh-CN" dirty="0"/>
              <a:t> </a:t>
            </a:r>
            <a:r>
              <a:rPr lang="zh-CN" altLang="en-US" dirty="0"/>
              <a:t>以及 </a:t>
            </a:r>
            <a:r>
              <a:rPr lang="en-US" altLang="zh-CN" dirty="0" err="1"/>
              <a:t>kmalloc</a:t>
            </a:r>
            <a:r>
              <a:rPr lang="en-US" altLang="zh-CN" dirty="0"/>
              <a:t> </a:t>
            </a:r>
            <a:r>
              <a:rPr lang="zh-CN" altLang="en-US" dirty="0"/>
              <a:t>分配小内存，则使用 </a:t>
            </a:r>
            <a:r>
              <a:rPr lang="en-US" altLang="zh-CN" dirty="0" err="1"/>
              <a:t>slub</a:t>
            </a:r>
            <a:r>
              <a:rPr lang="en-US" altLang="zh-CN" dirty="0"/>
              <a:t> </a:t>
            </a:r>
            <a:r>
              <a:rPr lang="zh-CN" altLang="en-US" dirty="0"/>
              <a:t>分配器，将伙伴系统分配出来的大块内存切成一小块一小块进行分配。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394593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en-US" altLang="zh-CN" dirty="0" err="1"/>
              <a:t>kmem_cache</a:t>
            </a:r>
            <a:r>
              <a:rPr lang="en-US" altLang="zh-CN" dirty="0"/>
              <a:t> </a:t>
            </a:r>
            <a:r>
              <a:rPr lang="zh-CN" altLang="en-US" dirty="0"/>
              <a:t>和 </a:t>
            </a:r>
            <a:r>
              <a:rPr lang="en-US" altLang="zh-CN" dirty="0" err="1"/>
              <a:t>kmalloc</a:t>
            </a:r>
            <a:r>
              <a:rPr lang="en-US" altLang="zh-CN" dirty="0"/>
              <a:t> </a:t>
            </a:r>
            <a:r>
              <a:rPr lang="zh-CN" altLang="en-US" dirty="0"/>
              <a:t>的部分不会被换出，因为用这两个函数分配的内存多用于保持内核关键的数据结构。内核态中 </a:t>
            </a:r>
            <a:r>
              <a:rPr lang="en-US" altLang="zh-CN" dirty="0" err="1"/>
              <a:t>vmalloc</a:t>
            </a:r>
            <a:r>
              <a:rPr lang="en-US" altLang="zh-CN" dirty="0"/>
              <a:t> </a:t>
            </a:r>
            <a:r>
              <a:rPr lang="zh-CN" altLang="en-US" dirty="0"/>
              <a:t>分配的部分会被换出，因而当访问的时候，发现不在，就会调用 </a:t>
            </a:r>
            <a:r>
              <a:rPr lang="en-US" altLang="zh-CN" dirty="0" err="1"/>
              <a:t>do_page_fault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对于用户态的内存分配，或者直接调用 </a:t>
            </a:r>
            <a:r>
              <a:rPr lang="en-US" altLang="zh-CN" dirty="0" err="1"/>
              <a:t>mmap</a:t>
            </a:r>
            <a:r>
              <a:rPr lang="en-US" altLang="zh-CN" dirty="0"/>
              <a:t> </a:t>
            </a:r>
            <a:r>
              <a:rPr lang="zh-CN" altLang="en-US" dirty="0"/>
              <a:t>系统调用分配，或者调用 </a:t>
            </a:r>
            <a:r>
              <a:rPr lang="en-US" altLang="zh-CN" dirty="0"/>
              <a:t>malloc</a:t>
            </a:r>
            <a:r>
              <a:rPr lang="zh-CN" altLang="en-US" dirty="0"/>
              <a:t>。调用 </a:t>
            </a:r>
            <a:r>
              <a:rPr lang="en-US" altLang="zh-CN" dirty="0"/>
              <a:t>malloc </a:t>
            </a:r>
            <a:r>
              <a:rPr lang="zh-CN" altLang="en-US" dirty="0"/>
              <a:t>的时候，如果分配小的内存，就用 </a:t>
            </a:r>
            <a:r>
              <a:rPr lang="en-US" altLang="zh-CN" dirty="0" err="1"/>
              <a:t>sys_brk</a:t>
            </a:r>
            <a:r>
              <a:rPr lang="en-US" altLang="zh-CN" dirty="0"/>
              <a:t> </a:t>
            </a:r>
            <a:r>
              <a:rPr lang="zh-CN" altLang="en-US" dirty="0"/>
              <a:t>系统调用；如果分配大的内存，还是用 </a:t>
            </a:r>
            <a:r>
              <a:rPr lang="en-US" altLang="zh-CN" dirty="0" err="1"/>
              <a:t>sys_mmap</a:t>
            </a:r>
            <a:r>
              <a:rPr lang="en-US" altLang="zh-CN" dirty="0"/>
              <a:t> </a:t>
            </a:r>
            <a:r>
              <a:rPr lang="zh-CN" altLang="en-US" dirty="0"/>
              <a:t>系统调用。正常情况下，用户态的内存都是可以换出的，因而一旦发现内存中不存在，就会调用 </a:t>
            </a:r>
            <a:r>
              <a:rPr lang="en-US" altLang="zh-CN" dirty="0" err="1"/>
              <a:t>do_page_fault</a:t>
            </a:r>
            <a:r>
              <a:rPr lang="zh-CN" altLang="en-US" dirty="0"/>
              <a:t>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0411573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9C3D014-14D8-4FD6-8419-9E708E56DD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2768" y="420791"/>
            <a:ext cx="6560482" cy="6227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16442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伙伴系统分配好了物理页面之后，如何转换成为虚拟地址呢？请研究一下 </a:t>
            </a:r>
            <a:r>
              <a:rPr lang="en-US" altLang="zh-CN" b="1" dirty="0" err="1">
                <a:solidFill>
                  <a:srgbClr val="8C68C0"/>
                </a:solidFill>
              </a:rPr>
              <a:t>page_address</a:t>
            </a:r>
            <a:r>
              <a:rPr lang="en-US" altLang="zh-CN" b="1" dirty="0">
                <a:solidFill>
                  <a:srgbClr val="8C68C0"/>
                </a:solidFill>
              </a:rPr>
              <a:t> </a:t>
            </a:r>
            <a:r>
              <a:rPr lang="zh-CN" altLang="en-US" b="1" dirty="0">
                <a:solidFill>
                  <a:srgbClr val="8C68C0"/>
                </a:solidFill>
              </a:rPr>
              <a:t>函数</a:t>
            </a:r>
            <a:r>
              <a:rPr lang="zh-CN" altLang="en-US" dirty="0"/>
              <a:t>的实现。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2106327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67868" y="3347504"/>
            <a:ext cx="4559075" cy="3008841"/>
          </a:xfrm>
        </p:spPr>
        <p:txBody>
          <a:bodyPr rtlCol="0">
            <a:normAutofit/>
          </a:bodyPr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massa.Fusce posuere, magna sed pulvinar ultricies, purus lectus malesuada libero, sit amet commodo magna eros quis urna. </a:t>
            </a:r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4</a:t>
            </a:r>
          </a:p>
        </p:txBody>
      </p:sp>
      <p:pic>
        <p:nvPicPr>
          <p:cNvPr id="5" name="图片占位符 4" descr="一位女士走在开有粉色花的树下的桥上">
            <a:extLst>
              <a:ext uri="{FF2B5EF4-FFF2-40B4-BE49-F238E27FC236}">
                <a16:creationId xmlns:a16="http://schemas.microsoft.com/office/drawing/2014/main" id="{54FE80A2-965E-4185-A874-E2C5532D47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98096" cy="6858000"/>
          </a:xfrm>
        </p:spPr>
      </p:pic>
    </p:spTree>
    <p:extLst>
      <p:ext uri="{BB962C8B-B14F-4D97-AF65-F5344CB8AC3E}">
        <p14:creationId xmlns:p14="http://schemas.microsoft.com/office/powerpoint/2010/main" val="3920020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10524344" cy="4912126"/>
          </a:xfrm>
        </p:spPr>
        <p:txBody>
          <a:bodyPr rtlCol="0"/>
          <a:lstStyle/>
          <a:p>
            <a:r>
              <a:rPr lang="zh-CN" altLang="en-US" dirty="0"/>
              <a:t>前面讲用户态内存映射机制的时候，我们已经多次引申出了</a:t>
            </a:r>
            <a:r>
              <a:rPr lang="zh-CN" altLang="en-US" b="1" dirty="0">
                <a:solidFill>
                  <a:srgbClr val="8C68C0"/>
                </a:solidFill>
              </a:rPr>
              <a:t>内核的映射机制</a:t>
            </a:r>
            <a:r>
              <a:rPr lang="zh-CN" altLang="en-US" dirty="0"/>
              <a:t>，但是咱们都暂时放了放，这一节我们就来详细解析一下，让你彻底搞懂它。</a:t>
            </a:r>
            <a:endParaRPr lang="en-US" altLang="zh-CN" dirty="0"/>
          </a:p>
          <a:p>
            <a:r>
              <a:rPr lang="zh-CN" altLang="en-US" dirty="0"/>
              <a:t>首先，你要知道，内核态的内存映射机制，主要包含以下几个部分：</a:t>
            </a:r>
            <a:endParaRPr lang="en-US" altLang="zh-CN" dirty="0"/>
          </a:p>
          <a:p>
            <a:r>
              <a:rPr lang="zh-CN" altLang="en-US" dirty="0"/>
              <a:t>内核态内存</a:t>
            </a:r>
            <a:r>
              <a:rPr lang="zh-CN" altLang="en-US" b="1" dirty="0">
                <a:solidFill>
                  <a:srgbClr val="8C68C0"/>
                </a:solidFill>
              </a:rPr>
              <a:t>映射函数 </a:t>
            </a:r>
            <a:r>
              <a:rPr lang="en-US" altLang="zh-CN" b="1" dirty="0" err="1">
                <a:solidFill>
                  <a:srgbClr val="8C68C0"/>
                </a:solidFill>
              </a:rPr>
              <a:t>vmalloc</a:t>
            </a:r>
            <a:r>
              <a:rPr lang="zh-CN" altLang="en-US" b="1" dirty="0">
                <a:solidFill>
                  <a:srgbClr val="8C68C0"/>
                </a:solidFill>
              </a:rPr>
              <a:t>、</a:t>
            </a:r>
            <a:r>
              <a:rPr lang="en-US" altLang="zh-CN" b="1" dirty="0" err="1">
                <a:solidFill>
                  <a:srgbClr val="8C68C0"/>
                </a:solidFill>
              </a:rPr>
              <a:t>kmap_atomic</a:t>
            </a:r>
            <a:r>
              <a:rPr lang="en-US" altLang="zh-CN" b="1" dirty="0">
                <a:solidFill>
                  <a:srgbClr val="8C68C0"/>
                </a:solidFill>
              </a:rPr>
              <a:t> </a:t>
            </a:r>
            <a:r>
              <a:rPr lang="zh-CN" altLang="en-US" dirty="0"/>
              <a:t>是如何工作的；</a:t>
            </a:r>
            <a:endParaRPr lang="en-US" altLang="zh-CN" dirty="0"/>
          </a:p>
          <a:p>
            <a:r>
              <a:rPr lang="zh-CN" altLang="en-US" b="1" dirty="0">
                <a:solidFill>
                  <a:srgbClr val="8C68C0"/>
                </a:solidFill>
              </a:rPr>
              <a:t>内核态页表</a:t>
            </a:r>
            <a:r>
              <a:rPr lang="zh-CN" altLang="en-US" dirty="0"/>
              <a:t>是放在哪里的，如何工作的？</a:t>
            </a:r>
            <a:r>
              <a:rPr lang="en-US" altLang="zh-CN" b="1" dirty="0" err="1">
                <a:solidFill>
                  <a:srgbClr val="8C68C0"/>
                </a:solidFill>
              </a:rPr>
              <a:t>swapper_pg_dir</a:t>
            </a:r>
            <a:r>
              <a:rPr lang="en-US" altLang="zh-CN" b="1" dirty="0">
                <a:solidFill>
                  <a:srgbClr val="8C68C0"/>
                </a:solidFill>
              </a:rPr>
              <a:t> </a:t>
            </a:r>
            <a:r>
              <a:rPr lang="zh-CN" altLang="en-US" dirty="0"/>
              <a:t>是怎么回事；</a:t>
            </a:r>
            <a:endParaRPr lang="en-US" altLang="zh-CN" dirty="0"/>
          </a:p>
          <a:p>
            <a:r>
              <a:rPr lang="zh-CN" altLang="en-US" dirty="0"/>
              <a:t>出现了</a:t>
            </a:r>
            <a:r>
              <a:rPr lang="zh-CN" altLang="en-US" b="1" dirty="0">
                <a:solidFill>
                  <a:srgbClr val="8C68C0"/>
                </a:solidFill>
              </a:rPr>
              <a:t>内核态缺页异常</a:t>
            </a:r>
            <a:r>
              <a:rPr lang="zh-CN" altLang="en-US" dirty="0"/>
              <a:t>应该怎么办？</a:t>
            </a:r>
            <a:endParaRPr lang="en-US" altLang="ja-JP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前言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348235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和用户态页表不同，在</a:t>
            </a:r>
            <a:r>
              <a:rPr lang="zh-CN" altLang="en-US" b="1" dirty="0">
                <a:solidFill>
                  <a:srgbClr val="8C68C0"/>
                </a:solidFill>
              </a:rPr>
              <a:t>系统初始化</a:t>
            </a:r>
            <a:r>
              <a:rPr lang="zh-CN" altLang="en-US" dirty="0"/>
              <a:t>的时候，我们就要创建内核页表了。它们是在哪里初始化的呢？在汇编语言的文件里面的 </a:t>
            </a:r>
            <a:r>
              <a:rPr lang="en-US" altLang="zh-CN" b="1" dirty="0">
                <a:solidFill>
                  <a:srgbClr val="8C68C0"/>
                </a:solidFill>
              </a:rPr>
              <a:t>arch\x86\kernel\head_64.S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咱们讲过 </a:t>
            </a:r>
            <a:r>
              <a:rPr lang="en-US" altLang="zh-CN" dirty="0"/>
              <a:t>ELF </a:t>
            </a:r>
            <a:r>
              <a:rPr lang="zh-CN" altLang="en-US" dirty="0"/>
              <a:t>的格式，也讲过虚拟内存空间的布局。它们都有代码段，还有一些初始化了的全局变量，放在</a:t>
            </a:r>
            <a:r>
              <a:rPr lang="en-US" altLang="zh-CN" dirty="0"/>
              <a:t>.</a:t>
            </a:r>
            <a:r>
              <a:rPr lang="en-US" altLang="zh-CN" dirty="0" err="1"/>
              <a:t>init</a:t>
            </a:r>
            <a:r>
              <a:rPr lang="en-US" altLang="zh-CN" dirty="0"/>
              <a:t> </a:t>
            </a:r>
            <a:r>
              <a:rPr lang="zh-CN" altLang="en-US" dirty="0"/>
              <a:t>区域。这些说的就是这个区域。可以看到，页表的根其实是全局变量，这就使得我们初始化的时候，甚至内存管理还没有初始化的时候，很容易就可以定位到。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内核页表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338747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接下来的代码就很类似了，就是</a:t>
            </a:r>
            <a:r>
              <a:rPr lang="zh-CN" altLang="en-US" b="1" dirty="0">
                <a:solidFill>
                  <a:srgbClr val="8C68C0"/>
                </a:solidFill>
              </a:rPr>
              <a:t>初始化个表项</a:t>
            </a:r>
            <a:r>
              <a:rPr lang="zh-CN" altLang="en-US" dirty="0"/>
              <a:t>，然后指向下一级目录，最终形成下面这张图。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内核页表</a:t>
            </a:r>
            <a:endParaRPr lang="zh-c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CE55693-D423-4097-8B6F-18DFFAA543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0"/>
            <a:ext cx="57213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600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内核页表定义完了，一开始这里面的页表能够覆盖的内存范围比较小。</a:t>
            </a:r>
            <a:endParaRPr lang="en-US" altLang="zh-CN" dirty="0"/>
          </a:p>
          <a:p>
            <a:r>
              <a:rPr lang="zh-CN" altLang="en-US" dirty="0"/>
              <a:t>例如，内核代码区 </a:t>
            </a:r>
            <a:r>
              <a:rPr lang="en-US" altLang="zh-CN" dirty="0"/>
              <a:t>512M</a:t>
            </a:r>
            <a:r>
              <a:rPr lang="zh-CN" altLang="en-US" dirty="0"/>
              <a:t>，直接映射区 </a:t>
            </a:r>
            <a:r>
              <a:rPr lang="en-US" altLang="zh-CN" dirty="0"/>
              <a:t>1G</a:t>
            </a:r>
            <a:r>
              <a:rPr lang="zh-CN" altLang="en-US" dirty="0"/>
              <a:t>。这个时候，其实只要能够映射基本的内核代码和数据结构就可以了。可以看出，里面还空着很多项，可以用于将来映射巨大的内核虚拟地址空间，等用到的时候再进行映射。</a:t>
            </a:r>
            <a:endParaRPr lang="en-US" altLang="zh-CN" dirty="0"/>
          </a:p>
          <a:p>
            <a:r>
              <a:rPr lang="zh-CN" altLang="en-US" dirty="0"/>
              <a:t>如果是用户态进程页表，会有 </a:t>
            </a:r>
            <a:r>
              <a:rPr lang="en-US" altLang="zh-CN" dirty="0" err="1"/>
              <a:t>mm_struct</a:t>
            </a:r>
            <a:r>
              <a:rPr lang="en-US" altLang="zh-CN" dirty="0"/>
              <a:t> </a:t>
            </a:r>
            <a:r>
              <a:rPr lang="zh-CN" altLang="en-US" dirty="0"/>
              <a:t>指向进程顶级目录 </a:t>
            </a:r>
            <a:r>
              <a:rPr lang="en-US" altLang="zh-CN" dirty="0" err="1"/>
              <a:t>pgd</a:t>
            </a:r>
            <a:r>
              <a:rPr lang="zh-CN" altLang="en-US" dirty="0"/>
              <a:t>，对于内核来讲，也定义了一个 </a:t>
            </a:r>
            <a:r>
              <a:rPr lang="en-US" altLang="zh-CN" dirty="0" err="1"/>
              <a:t>mm_struct</a:t>
            </a:r>
            <a:r>
              <a:rPr lang="zh-CN" altLang="en-US" dirty="0"/>
              <a:t>，指向 </a:t>
            </a:r>
            <a:r>
              <a:rPr lang="en-US" altLang="zh-CN" dirty="0" err="1"/>
              <a:t>swapper_pg_dir</a:t>
            </a:r>
            <a:r>
              <a:rPr lang="zh-CN" altLang="en-US" dirty="0"/>
              <a:t>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内核页表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475766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你可能会问，怎么这么麻烦啊？既然对于内核来讲，我们可以用 </a:t>
            </a:r>
            <a:r>
              <a:rPr lang="en-US" altLang="zh-CN" dirty="0"/>
              <a:t>__</a:t>
            </a:r>
            <a:r>
              <a:rPr lang="en-US" altLang="zh-CN" dirty="0" err="1"/>
              <a:t>va</a:t>
            </a:r>
            <a:r>
              <a:rPr lang="en-US" altLang="zh-CN" dirty="0"/>
              <a:t> </a:t>
            </a:r>
            <a:r>
              <a:rPr lang="zh-CN" altLang="en-US" dirty="0"/>
              <a:t>和 </a:t>
            </a:r>
            <a:r>
              <a:rPr lang="en-US" altLang="zh-CN" dirty="0"/>
              <a:t>__pa </a:t>
            </a:r>
            <a:r>
              <a:rPr lang="zh-CN" altLang="en-US" dirty="0"/>
              <a:t>直接在虚拟地址和物理地址之间直接转来转去，为啥还要辛辛苦苦建立页表呢？因为这是 </a:t>
            </a:r>
            <a:r>
              <a:rPr lang="en-US" altLang="zh-CN" dirty="0"/>
              <a:t>CPU </a:t>
            </a:r>
            <a:r>
              <a:rPr lang="zh-CN" altLang="en-US" dirty="0"/>
              <a:t>和内存的硬件的需求，也就是说，</a:t>
            </a:r>
            <a:r>
              <a:rPr lang="en-US" altLang="zh-CN" dirty="0"/>
              <a:t>CPU </a:t>
            </a:r>
            <a:r>
              <a:rPr lang="zh-CN" altLang="en-US" dirty="0"/>
              <a:t>在保护模式下访问虚拟地址的时候，就会用 </a:t>
            </a:r>
            <a:r>
              <a:rPr lang="en-US" altLang="zh-CN" dirty="0"/>
              <a:t>CR3 </a:t>
            </a:r>
            <a:r>
              <a:rPr lang="zh-CN" altLang="en-US" dirty="0"/>
              <a:t>这个寄存器，这个寄存器是 </a:t>
            </a:r>
            <a:r>
              <a:rPr lang="en-US" altLang="zh-CN" dirty="0"/>
              <a:t>CPU </a:t>
            </a:r>
            <a:r>
              <a:rPr lang="zh-CN" altLang="en-US" dirty="0"/>
              <a:t>定义的，作为操作系统，我们是软件，只能按照硬件的要求来。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内核页表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582281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你可能又会问了，按照咱们讲初始化的时候的过程，系统早早就进入了保护模式，到了 </a:t>
            </a:r>
            <a:r>
              <a:rPr lang="en-US" altLang="zh-CN" dirty="0" err="1"/>
              <a:t>setup_arch</a:t>
            </a:r>
            <a:r>
              <a:rPr lang="en-US" altLang="zh-CN" dirty="0"/>
              <a:t> </a:t>
            </a:r>
            <a:r>
              <a:rPr lang="zh-CN" altLang="en-US" dirty="0"/>
              <a:t>里面才 </a:t>
            </a:r>
            <a:r>
              <a:rPr lang="en-US" altLang="zh-CN" dirty="0"/>
              <a:t>load_cr3</a:t>
            </a:r>
            <a:r>
              <a:rPr lang="zh-CN" altLang="en-US" dirty="0"/>
              <a:t>，如果使用 </a:t>
            </a:r>
            <a:r>
              <a:rPr lang="en-US" altLang="zh-CN" dirty="0"/>
              <a:t>cr3 </a:t>
            </a:r>
            <a:r>
              <a:rPr lang="zh-CN" altLang="en-US" dirty="0"/>
              <a:t>是硬件的要求，那之前是怎么办的呢？如果你仔细去看 </a:t>
            </a:r>
            <a:r>
              <a:rPr lang="en-US" altLang="zh-CN" dirty="0"/>
              <a:t>arch\x86\kernel\head_64.S</a:t>
            </a:r>
            <a:r>
              <a:rPr lang="zh-CN" altLang="en-US" dirty="0"/>
              <a:t>，这里面除了初始化内核页表之外，在这之前，还有另一个页表 </a:t>
            </a:r>
            <a:r>
              <a:rPr lang="en-US" altLang="zh-CN" dirty="0" err="1"/>
              <a:t>early_top_pgt</a:t>
            </a:r>
            <a:r>
              <a:rPr lang="zh-CN" altLang="en-US" dirty="0"/>
              <a:t>。看到关键字 </a:t>
            </a:r>
            <a:r>
              <a:rPr lang="en-US" altLang="zh-CN" dirty="0"/>
              <a:t>early </a:t>
            </a:r>
            <a:r>
              <a:rPr lang="zh-CN" altLang="en-US" dirty="0"/>
              <a:t>了嘛？这个页表就是专门用在真正的内核页表初始化之前，为了遵循硬件的要求而设置的。早期页表不是我们这节的重点，这里我就不展开多说了。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内核页表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372486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在</a:t>
            </a:r>
            <a:r>
              <a:rPr lang="zh-CN" altLang="en-US" b="1" dirty="0">
                <a:solidFill>
                  <a:srgbClr val="8C68C0"/>
                </a:solidFill>
              </a:rPr>
              <a:t>用户态可以通过 </a:t>
            </a:r>
            <a:r>
              <a:rPr lang="en-US" altLang="zh-CN" b="1" dirty="0">
                <a:solidFill>
                  <a:srgbClr val="8C68C0"/>
                </a:solidFill>
              </a:rPr>
              <a:t>malloc </a:t>
            </a:r>
            <a:r>
              <a:rPr lang="zh-CN" altLang="en-US" b="1" dirty="0">
                <a:solidFill>
                  <a:srgbClr val="8C68C0"/>
                </a:solidFill>
              </a:rPr>
              <a:t>函数分配内存</a:t>
            </a:r>
            <a:r>
              <a:rPr lang="zh-CN" altLang="en-US" dirty="0"/>
              <a:t>，当然 </a:t>
            </a:r>
            <a:r>
              <a:rPr lang="en-US" altLang="zh-CN" dirty="0"/>
              <a:t>malloc </a:t>
            </a:r>
            <a:r>
              <a:rPr lang="zh-CN" altLang="en-US" dirty="0"/>
              <a:t>在分配比较大的内存的时候，底层调用的是 </a:t>
            </a:r>
            <a:r>
              <a:rPr lang="en-US" altLang="zh-CN" dirty="0" err="1"/>
              <a:t>mmap</a:t>
            </a:r>
            <a:r>
              <a:rPr lang="zh-CN" altLang="en-US" dirty="0"/>
              <a:t>，当然也可以直接通过 </a:t>
            </a:r>
            <a:r>
              <a:rPr lang="en-US" altLang="zh-CN" dirty="0" err="1"/>
              <a:t>mmap</a:t>
            </a:r>
            <a:r>
              <a:rPr lang="en-US" altLang="zh-CN" dirty="0"/>
              <a:t> </a:t>
            </a:r>
            <a:r>
              <a:rPr lang="zh-CN" altLang="en-US" dirty="0"/>
              <a:t>做内存映射，在内核里面也有相应的函数。</a:t>
            </a:r>
            <a:endParaRPr lang="en-US" altLang="zh-CN" dirty="0"/>
          </a:p>
          <a:p>
            <a:r>
              <a:rPr lang="zh-CN" altLang="en-US" dirty="0"/>
              <a:t>在虚拟地址空间里面，有个 </a:t>
            </a:r>
            <a:r>
              <a:rPr lang="en-US" altLang="zh-CN" dirty="0" err="1"/>
              <a:t>vmalloc</a:t>
            </a:r>
            <a:r>
              <a:rPr lang="en-US" altLang="zh-CN" dirty="0"/>
              <a:t> </a:t>
            </a:r>
            <a:r>
              <a:rPr lang="zh-CN" altLang="en-US" dirty="0"/>
              <a:t>区域，从 </a:t>
            </a:r>
            <a:r>
              <a:rPr lang="en-US" altLang="zh-CN" dirty="0"/>
              <a:t>VMALLOC_START </a:t>
            </a:r>
            <a:r>
              <a:rPr lang="zh-CN" altLang="en-US" dirty="0"/>
              <a:t>开始到 </a:t>
            </a:r>
            <a:r>
              <a:rPr lang="en-US" altLang="zh-CN" dirty="0"/>
              <a:t>VMALLOC_END</a:t>
            </a:r>
            <a:r>
              <a:rPr lang="zh-CN" altLang="en-US" dirty="0"/>
              <a:t>，可以用于映射一段物理内存。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5117983" cy="583800"/>
          </a:xfrm>
        </p:spPr>
        <p:txBody>
          <a:bodyPr rtlCol="0"/>
          <a:lstStyle/>
          <a:p>
            <a:r>
              <a:rPr lang="en-US" altLang="zh-CN" dirty="0" err="1"/>
              <a:t>vmalloc</a:t>
            </a:r>
            <a:r>
              <a:rPr lang="en-US" altLang="zh-CN" dirty="0"/>
              <a:t> </a:t>
            </a:r>
            <a:r>
              <a:rPr lang="zh-CN" altLang="en-US" dirty="0"/>
              <a:t>和 </a:t>
            </a:r>
            <a:r>
              <a:rPr lang="en-US" altLang="zh-CN" dirty="0" err="1"/>
              <a:t>kmap_atomic</a:t>
            </a:r>
            <a:r>
              <a:rPr lang="en-US" altLang="zh-CN" dirty="0"/>
              <a:t> </a:t>
            </a:r>
            <a:r>
              <a:rPr lang="zh-CN" altLang="en-US" dirty="0"/>
              <a:t>原理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330166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可以看出，</a:t>
            </a:r>
            <a:r>
              <a:rPr lang="en-US" altLang="zh-CN" dirty="0" err="1"/>
              <a:t>kmap_atomic</a:t>
            </a:r>
            <a:r>
              <a:rPr lang="en-US" altLang="zh-CN" dirty="0"/>
              <a:t> </a:t>
            </a:r>
            <a:r>
              <a:rPr lang="zh-CN" altLang="en-US" dirty="0"/>
              <a:t>和 </a:t>
            </a:r>
            <a:r>
              <a:rPr lang="en-US" altLang="zh-CN" dirty="0" err="1"/>
              <a:t>vmalloc</a:t>
            </a:r>
            <a:r>
              <a:rPr lang="en-US" altLang="zh-CN" dirty="0"/>
              <a:t> </a:t>
            </a:r>
            <a:r>
              <a:rPr lang="zh-CN" altLang="en-US" dirty="0"/>
              <a:t>不同。</a:t>
            </a:r>
            <a:r>
              <a:rPr lang="en-US" altLang="zh-CN" b="1" dirty="0" err="1">
                <a:solidFill>
                  <a:srgbClr val="8C68C0"/>
                </a:solidFill>
              </a:rPr>
              <a:t>kmap_atomic</a:t>
            </a:r>
            <a:r>
              <a:rPr lang="en-US" altLang="zh-CN" b="1" dirty="0">
                <a:solidFill>
                  <a:srgbClr val="8C68C0"/>
                </a:solidFill>
              </a:rPr>
              <a:t> </a:t>
            </a:r>
            <a:r>
              <a:rPr lang="zh-CN" altLang="en-US" b="1" dirty="0">
                <a:solidFill>
                  <a:srgbClr val="8C68C0"/>
                </a:solidFill>
              </a:rPr>
              <a:t>发现，没有页表的时候，就直接创建页表进行映射了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而 </a:t>
            </a:r>
            <a:r>
              <a:rPr lang="en-US" altLang="zh-CN" dirty="0" err="1"/>
              <a:t>vmalloc</a:t>
            </a:r>
            <a:r>
              <a:rPr lang="en-US" altLang="zh-CN" dirty="0"/>
              <a:t> </a:t>
            </a:r>
            <a:r>
              <a:rPr lang="zh-CN" altLang="en-US" dirty="0"/>
              <a:t>没有，它只分配了内核的虚拟地址。所以，</a:t>
            </a:r>
            <a:r>
              <a:rPr lang="zh-CN" altLang="en-US" b="1" dirty="0">
                <a:solidFill>
                  <a:srgbClr val="8C68C0"/>
                </a:solidFill>
              </a:rPr>
              <a:t>访问它的时候，会产生缺页异常。</a:t>
            </a:r>
            <a:endParaRPr lang="en-US" altLang="zh-CN" b="1" dirty="0">
              <a:solidFill>
                <a:srgbClr val="8C68C0"/>
              </a:solidFill>
            </a:endParaRPr>
          </a:p>
          <a:p>
            <a:r>
              <a:rPr lang="zh-CN" altLang="en-US" dirty="0"/>
              <a:t>内核态的缺页异常还是会调用 </a:t>
            </a:r>
            <a:r>
              <a:rPr lang="en-US" altLang="zh-CN" dirty="0" err="1"/>
              <a:t>do_page_fault</a:t>
            </a:r>
            <a:r>
              <a:rPr lang="zh-CN" altLang="en-US" dirty="0"/>
              <a:t>，</a:t>
            </a:r>
            <a:endParaRPr lang="en-US" altLang="zh-CN" dirty="0"/>
          </a:p>
          <a:p>
            <a:r>
              <a:rPr lang="zh-CN" altLang="en-US" dirty="0"/>
              <a:t>但是会走到咱们上面用户态缺页异常中没有解析的那部分 </a:t>
            </a:r>
            <a:r>
              <a:rPr lang="en-US" altLang="zh-CN" dirty="0" err="1"/>
              <a:t>vmalloc_fault</a:t>
            </a:r>
            <a:r>
              <a:rPr lang="zh-CN" altLang="en-US" dirty="0"/>
              <a:t>。这个函数并不复杂，主要用于</a:t>
            </a:r>
            <a:r>
              <a:rPr lang="zh-CN" altLang="en-US" b="1" dirty="0">
                <a:solidFill>
                  <a:srgbClr val="8C68C0"/>
                </a:solidFill>
              </a:rPr>
              <a:t>关联内核页表项</a:t>
            </a:r>
            <a:r>
              <a:rPr lang="zh-CN" altLang="en-US" dirty="0"/>
              <a:t>。</a:t>
            </a:r>
            <a:endParaRPr lang="zh-cn" altLang="en-US" b="1" dirty="0">
              <a:solidFill>
                <a:srgbClr val="8C68C0"/>
              </a:solidFill>
            </a:endParaRPr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内核态缺页异常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452197213"/>
      </p:ext>
    </p:extLst>
  </p:cSld>
  <p:clrMapOvr>
    <a:masterClrMapping/>
  </p:clrMapOvr>
</p:sld>
</file>

<file path=ppt/theme/theme1.xml><?xml version="1.0" encoding="utf-8"?>
<a:theme xmlns:a="http://schemas.openxmlformats.org/drawingml/2006/main" name="创意性渐变 ">
  <a:themeElements>
    <a:clrScheme name="Japan 1">
      <a:dk1>
        <a:srgbClr val="000000"/>
      </a:dk1>
      <a:lt1>
        <a:srgbClr val="FFFFFF"/>
      </a:lt1>
      <a:dk2>
        <a:srgbClr val="073A4B"/>
      </a:dk2>
      <a:lt2>
        <a:srgbClr val="E7E6E6"/>
      </a:lt2>
      <a:accent1>
        <a:srgbClr val="EE476E"/>
      </a:accent1>
      <a:accent2>
        <a:srgbClr val="E3B95A"/>
      </a:accent2>
      <a:accent3>
        <a:srgbClr val="07D69F"/>
      </a:accent3>
      <a:accent4>
        <a:srgbClr val="118AB1"/>
      </a:accent4>
      <a:accent5>
        <a:srgbClr val="073A4B"/>
      </a:accent5>
      <a:accent6>
        <a:srgbClr val="E7ECF2"/>
      </a:accent6>
      <a:hlink>
        <a:srgbClr val="E7456B"/>
      </a:hlink>
      <a:folHlink>
        <a:srgbClr val="F0C55F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4_TF11176810.potx" id="{3C7B3F3E-B9EE-440D-B523-D97D67C4555C}" vid="{16C82CCD-67B1-4A22-A86B-CC65FC1F8353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{414FEC84-F420-4F08-85E8-25B4BA983074}tf11176810</Template>
  <TotalTime>0</TotalTime>
  <Words>1219</Words>
  <Application>Microsoft Office PowerPoint</Application>
  <PresentationFormat>宽屏</PresentationFormat>
  <Paragraphs>77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Microsoft YaHei UI</vt:lpstr>
      <vt:lpstr>Arial</vt:lpstr>
      <vt:lpstr>Calibri</vt:lpstr>
      <vt:lpstr>创意性渐变 </vt:lpstr>
      <vt:lpstr>26 | 内核态内存映射</vt:lpstr>
      <vt:lpstr>前言</vt:lpstr>
      <vt:lpstr>内核页表</vt:lpstr>
      <vt:lpstr>内核页表</vt:lpstr>
      <vt:lpstr>内核页表</vt:lpstr>
      <vt:lpstr>内核页表</vt:lpstr>
      <vt:lpstr>内核页表</vt:lpstr>
      <vt:lpstr>vmalloc 和 kmap_atomic 原理</vt:lpstr>
      <vt:lpstr>内核态缺页异常</vt:lpstr>
      <vt:lpstr>总结时刻</vt:lpstr>
      <vt:lpstr>总结时刻</vt:lpstr>
      <vt:lpstr>总结时刻</vt:lpstr>
      <vt:lpstr>总结时刻</vt:lpstr>
      <vt:lpstr>总结时刻</vt:lpstr>
      <vt:lpstr>标题幻灯片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2020-06-22T07:17:42Z</dcterms:created>
  <dcterms:modified xsi:type="dcterms:W3CDTF">2020-06-26T14:34:46Z</dcterms:modified>
</cp:coreProperties>
</file>